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20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597960" y="2869920"/>
            <a:ext cx="8221680" cy="5184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97960" y="2869920"/>
            <a:ext cx="8221680" cy="5184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/>
          <p:cNvGrpSpPr/>
          <p:nvPr/>
        </p:nvGrpSpPr>
        <p:grpSpPr>
          <a:xfrm>
            <a:off x="6098760" y="0"/>
            <a:ext cx="3045240" cy="2707200"/>
            <a:chOff x="6098760" y="0"/>
            <a:chExt cx="3045240" cy="2707200"/>
          </a:xfrm>
        </p:grpSpPr>
        <p:sp>
          <p:nvSpPr>
            <p:cNvPr id="10" name="CustomShape 2"/>
            <p:cNvSpPr/>
            <p:nvPr/>
          </p:nvSpPr>
          <p:spPr>
            <a:xfrm>
              <a:off x="8128800" y="0"/>
              <a:ext cx="1014840" cy="1353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 flipH="1">
              <a:off x="7112880" y="0"/>
              <a:ext cx="1014840" cy="135324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 rot="10800000" flipH="1">
              <a:off x="7113240" y="1353600"/>
              <a:ext cx="1014840" cy="135324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 rot="10800000">
              <a:off x="6098760" y="360"/>
              <a:ext cx="1014840" cy="13532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 rot="10800000">
              <a:off x="8129160" y="1353960"/>
              <a:ext cx="1014840" cy="135324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597960" y="2869920"/>
            <a:ext cx="8221680" cy="1118160"/>
          </a:xfrm>
          <a:prstGeom prst="rect">
            <a:avLst/>
          </a:prstGeom>
        </p:spPr>
        <p:txBody>
          <a:bodyPr tIns="91440" bIns="91440" anchor="ctr"/>
          <a:lstStyle/>
          <a:p>
            <a:r>
              <a:rPr lang="ru-RU" sz="42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8460360" y="6201720"/>
            <a:ext cx="548280" cy="524520"/>
          </a:xfrm>
          <a:prstGeom prst="rect">
            <a:avLst/>
          </a:prstGeom>
        </p:spPr>
        <p:txBody>
          <a:bodyPr tIns="91440" bIns="91440" anchor="ctr"/>
          <a:lstStyle/>
          <a:p>
            <a:pPr algn="r">
              <a:lnSpc>
                <a:spcPct val="100000"/>
              </a:lnSpc>
            </a:pPr>
            <a:fld id="{7C1818B3-42CF-4A26-A900-125B89002051}" type="slidenum">
              <a:rPr lang="ru-RU" sz="1000" b="0" strike="noStrike" spc="-1">
                <a:solidFill>
                  <a:srgbClr val="FFFFFF"/>
                </a:solidFill>
                <a:latin typeface="Roboto"/>
                <a:ea typeface="Roboto"/>
              </a:r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"/>
          <p:cNvGrpSpPr/>
          <p:nvPr/>
        </p:nvGrpSpPr>
        <p:grpSpPr>
          <a:xfrm>
            <a:off x="6098760" y="0"/>
            <a:ext cx="3045240" cy="2707200"/>
            <a:chOff x="6098760" y="0"/>
            <a:chExt cx="3045240" cy="2707200"/>
          </a:xfrm>
        </p:grpSpPr>
        <p:sp>
          <p:nvSpPr>
            <p:cNvPr id="46" name="CustomShape 2"/>
            <p:cNvSpPr/>
            <p:nvPr/>
          </p:nvSpPr>
          <p:spPr>
            <a:xfrm>
              <a:off x="8128800" y="0"/>
              <a:ext cx="1014840" cy="1353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3"/>
            <p:cNvSpPr/>
            <p:nvPr/>
          </p:nvSpPr>
          <p:spPr>
            <a:xfrm flipH="1">
              <a:off x="7112880" y="0"/>
              <a:ext cx="1014840" cy="135324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"/>
            <p:cNvSpPr/>
            <p:nvPr/>
          </p:nvSpPr>
          <p:spPr>
            <a:xfrm rot="10800000" flipH="1">
              <a:off x="7113240" y="1353600"/>
              <a:ext cx="1014840" cy="135324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5"/>
            <p:cNvSpPr/>
            <p:nvPr/>
          </p:nvSpPr>
          <p:spPr>
            <a:xfrm rot="10800000">
              <a:off x="6098760" y="360"/>
              <a:ext cx="1014840" cy="13532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6"/>
            <p:cNvSpPr/>
            <p:nvPr/>
          </p:nvSpPr>
          <p:spPr>
            <a:xfrm rot="10800000">
              <a:off x="8129160" y="1353960"/>
              <a:ext cx="1014840" cy="135324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1" name="PlaceHolder 7"/>
          <p:cNvSpPr>
            <a:spLocks noGrp="1"/>
          </p:cNvSpPr>
          <p:nvPr>
            <p:ph type="title"/>
          </p:nvPr>
        </p:nvSpPr>
        <p:spPr>
          <a:xfrm>
            <a:off x="597960" y="2367000"/>
            <a:ext cx="8221680" cy="111816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ru-RU" sz="42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2" name="PlaceHolder 8"/>
          <p:cNvSpPr>
            <a:spLocks noGrp="1"/>
          </p:cNvSpPr>
          <p:nvPr>
            <p:ph type="sldNum"/>
          </p:nvPr>
        </p:nvSpPr>
        <p:spPr>
          <a:xfrm>
            <a:off x="8460360" y="6201720"/>
            <a:ext cx="548280" cy="524520"/>
          </a:xfrm>
          <a:prstGeom prst="rect">
            <a:avLst/>
          </a:prstGeom>
        </p:spPr>
        <p:txBody>
          <a:bodyPr tIns="91440" bIns="91440" anchor="ctr"/>
          <a:lstStyle/>
          <a:p>
            <a:pPr algn="r">
              <a:lnSpc>
                <a:spcPct val="100000"/>
              </a:lnSpc>
            </a:pPr>
            <a:fld id="{59A05D4C-9373-4A34-9E83-E0F2F1FE8BEF}" type="slidenum">
              <a:rPr lang="ru-RU" sz="1000" b="0" strike="noStrike" spc="-1">
                <a:solidFill>
                  <a:srgbClr val="FFFFFF"/>
                </a:solidFill>
                <a:latin typeface="Roboto"/>
                <a:ea typeface="Roboto"/>
              </a:r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53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eplay13.nubex.ru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349200" y="200520"/>
            <a:ext cx="8221680" cy="12740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Roboto"/>
                <a:ea typeface="Roboto"/>
              </a:rPr>
              <a:t>                                     Министерство образования РМ</a:t>
            </a:r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Roboto"/>
                <a:ea typeface="Roboto"/>
              </a:rPr>
              <a:t>                                                     Портфолио</a:t>
            </a:r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Roboto"/>
                <a:ea typeface="Roboto"/>
              </a:rPr>
              <a:t>Седовой Марии Владимировны, воспитателя МБДОУ “Леплейский детский сад” , Зубово - Полянский р-н, п. Леплей</a:t>
            </a:r>
            <a:r>
              <a:t/>
            </a:r>
            <a:br/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2537640" y="1638000"/>
            <a:ext cx="6264720" cy="4375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15000"/>
              </a:lnSpc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Google Shape;87;p13"/>
          <p:cNvPicPr/>
          <p:nvPr/>
        </p:nvPicPr>
        <p:blipFill>
          <a:blip r:embed="rId2"/>
          <a:srcRect l="-6371" t="18798" r="6371" b="6499"/>
          <a:stretch/>
        </p:blipFill>
        <p:spPr>
          <a:xfrm>
            <a:off x="559800" y="1561320"/>
            <a:ext cx="1672920" cy="2046600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2634120" y="1518120"/>
            <a:ext cx="6264720" cy="382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ru-RU" sz="1400" b="1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Д</a:t>
            </a:r>
            <a:r>
              <a:rPr lang="ru-RU" sz="1800" b="1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ата рождения: </a:t>
            </a: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25.03.1987 года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Профессиональное образование</a:t>
            </a:r>
            <a:r>
              <a:rPr lang="ru-RU" sz="1800" b="0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:</a:t>
            </a: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 воспитатель дошкольного возраста, Зубово - Полянский педагогический колледж,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№ диплома АК 1386225, дата выдачи 30.06.2006 год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Стаж педагогической работы по специальности:</a:t>
            </a:r>
            <a:r>
              <a:rPr lang="ru-RU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12 лет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Общий трудовой стаж:</a:t>
            </a:r>
            <a:r>
              <a:rPr lang="ru-RU" sz="1800" b="0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 </a:t>
            </a: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12 лет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Данные о повышении квалификации: </a:t>
            </a: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2.11.2018 год, </a:t>
            </a: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ГБОУ ДПОС "МРИО" удостоверение №133100638392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Calibri"/>
                <a:ea typeface="Calibri"/>
              </a:rPr>
              <a:t>Наличие квалификационной категории: </a:t>
            </a: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нет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597960" y="451440"/>
            <a:ext cx="8221680" cy="15793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5. Наличие авторских программ, методических пособий.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97960" y="687600"/>
            <a:ext cx="8221680" cy="17557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6. Выступления на научно-практических конференциях, педагогических чтениях, семинарах, секциях, методических объединениях</a:t>
            </a:r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Образовательная организация: 4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Муниципальный уровень: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Республиканский уровень: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Российский и международный уровень:</a:t>
            </a:r>
            <a:r>
              <a:t/>
            </a:r>
            <a:br/>
            <a:r>
              <a:t/>
            </a:r>
            <a:br/>
            <a:r>
              <a:t/>
            </a:r>
            <a:br/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460800" y="2869920"/>
            <a:ext cx="8221680" cy="1118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Google Shape;152;p24"/>
          <p:cNvPicPr/>
          <p:nvPr/>
        </p:nvPicPr>
        <p:blipFill>
          <a:blip r:embed="rId2"/>
          <a:stretch/>
        </p:blipFill>
        <p:spPr>
          <a:xfrm>
            <a:off x="2558880" y="682200"/>
            <a:ext cx="4288680" cy="581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644400" y="-747360"/>
            <a:ext cx="8221680" cy="67089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Roboto"/>
                <a:ea typeface="Roboto"/>
              </a:rPr>
              <a:t>7</a:t>
            </a: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. Проведение открытых занятий, мероприятий (на уровне образовательной организации)</a:t>
            </a: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Образовательная организация: 5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Муниципальный уровень: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Республиканский уровень:1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Российский уровень:</a:t>
            </a:r>
            <a:r>
              <a:t/>
            </a:r>
            <a:br/>
            <a:r>
              <a:t/>
            </a:r>
            <a:br/>
            <a:r>
              <a:t/>
            </a:r>
            <a:br/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1175040" y="2869920"/>
            <a:ext cx="8221680" cy="1118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Google Shape;163;p26"/>
          <p:cNvPicPr/>
          <p:nvPr/>
        </p:nvPicPr>
        <p:blipFill>
          <a:blip r:embed="rId2"/>
          <a:stretch/>
        </p:blipFill>
        <p:spPr>
          <a:xfrm>
            <a:off x="148680" y="529560"/>
            <a:ext cx="4162680" cy="561240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164;p26"/>
          <p:cNvPicPr/>
          <p:nvPr/>
        </p:nvPicPr>
        <p:blipFill>
          <a:blip r:embed="rId3"/>
          <a:stretch/>
        </p:blipFill>
        <p:spPr>
          <a:xfrm>
            <a:off x="4816440" y="529560"/>
            <a:ext cx="4226760" cy="561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597960" y="2869920"/>
            <a:ext cx="8221680" cy="1118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oogle Shape;170;p27"/>
          <p:cNvPicPr/>
          <p:nvPr/>
        </p:nvPicPr>
        <p:blipFill>
          <a:blip r:embed="rId2"/>
          <a:stretch/>
        </p:blipFill>
        <p:spPr>
          <a:xfrm>
            <a:off x="2489040" y="627120"/>
            <a:ext cx="4439880" cy="580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271080" y="0"/>
            <a:ext cx="8538120" cy="6127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8. Общественная активность педагога: участие в экспертных комиссиях, в жюри конкурсов, депутатская деятельность и т. д.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80;p29"/>
          <p:cNvPicPr/>
          <p:nvPr/>
        </p:nvPicPr>
        <p:blipFill>
          <a:blip r:embed="rId2"/>
          <a:stretch/>
        </p:blipFill>
        <p:spPr>
          <a:xfrm>
            <a:off x="0" y="152280"/>
            <a:ext cx="4552920" cy="6552720"/>
          </a:xfrm>
          <a:prstGeom prst="rect">
            <a:avLst/>
          </a:prstGeom>
          <a:ln>
            <a:noFill/>
          </a:ln>
        </p:spPr>
      </p:pic>
      <p:pic>
        <p:nvPicPr>
          <p:cNvPr id="122" name="Google Shape;181;p29"/>
          <p:cNvPicPr/>
          <p:nvPr/>
        </p:nvPicPr>
        <p:blipFill>
          <a:blip r:embed="rId3"/>
          <a:stretch/>
        </p:blipFill>
        <p:spPr>
          <a:xfrm>
            <a:off x="4716360" y="152280"/>
            <a:ext cx="4427280" cy="655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597960" y="65160"/>
            <a:ext cx="8221680" cy="771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9. Позитивные результаты работы с  воспитанниками.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Google Shape;187;p30"/>
          <p:cNvPicPr/>
          <p:nvPr/>
        </p:nvPicPr>
        <p:blipFill>
          <a:blip r:embed="rId2"/>
          <a:stretch/>
        </p:blipFill>
        <p:spPr>
          <a:xfrm>
            <a:off x="225720" y="976320"/>
            <a:ext cx="4163760" cy="571644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88;p30"/>
          <p:cNvPicPr/>
          <p:nvPr/>
        </p:nvPicPr>
        <p:blipFill>
          <a:blip r:embed="rId3"/>
          <a:stretch/>
        </p:blipFill>
        <p:spPr>
          <a:xfrm>
            <a:off x="4843080" y="976320"/>
            <a:ext cx="4163760" cy="571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93;p31"/>
          <p:cNvPicPr/>
          <p:nvPr/>
        </p:nvPicPr>
        <p:blipFill>
          <a:blip r:embed="rId2"/>
          <a:stretch/>
        </p:blipFill>
        <p:spPr>
          <a:xfrm>
            <a:off x="1833120" y="152280"/>
            <a:ext cx="4772880" cy="655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1468080" y="241560"/>
            <a:ext cx="7128720" cy="3992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 marL="457200" indent="-380520">
              <a:lnSpc>
                <a:spcPct val="100000"/>
              </a:lnSpc>
              <a:buClr>
                <a:srgbClr val="FFFFFF"/>
              </a:buClr>
              <a:buFont typeface="Roboto"/>
              <a:buAutoNum type="arabicPeriod"/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 Применение информационно - </a:t>
            </a:r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коммуникативных технологий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Google Shape;94;p14"/>
          <p:cNvPicPr/>
          <p:nvPr/>
        </p:nvPicPr>
        <p:blipFill>
          <a:blip r:embed="rId2"/>
          <a:stretch/>
        </p:blipFill>
        <p:spPr>
          <a:xfrm>
            <a:off x="87840" y="778680"/>
            <a:ext cx="4427640" cy="6078960"/>
          </a:xfrm>
          <a:prstGeom prst="rect">
            <a:avLst/>
          </a:prstGeom>
          <a:ln>
            <a:noFill/>
          </a:ln>
        </p:spPr>
      </p:pic>
      <p:pic>
        <p:nvPicPr>
          <p:cNvPr id="96" name="Google Shape;95;p14"/>
          <p:cNvPicPr/>
          <p:nvPr/>
        </p:nvPicPr>
        <p:blipFill>
          <a:blip r:embed="rId3"/>
          <a:stretch/>
        </p:blipFill>
        <p:spPr>
          <a:xfrm>
            <a:off x="4645080" y="790200"/>
            <a:ext cx="4411080" cy="605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547920" y="526680"/>
            <a:ext cx="8221680" cy="24080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10. Участие педагога в профессиональных конкурсах.</a:t>
            </a: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Муниципальный уровень: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Республиканский уровень: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Российский уровень:</a:t>
            </a:r>
            <a:r>
              <a:t/>
            </a:r>
            <a:br/>
            <a:r>
              <a:t/>
            </a:r>
            <a:br/>
            <a:r>
              <a:t/>
            </a:r>
            <a:br/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97960" y="689760"/>
            <a:ext cx="8221680" cy="15800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11.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Муниципальный уровень: 1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Республиканский уровень: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Российский уровень: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Международный уровень:</a:t>
            </a:r>
            <a:r>
              <a:t/>
            </a:r>
            <a:br/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208;p34"/>
          <p:cNvPicPr/>
          <p:nvPr/>
        </p:nvPicPr>
        <p:blipFill>
          <a:blip r:embed="rId2"/>
          <a:stretch/>
        </p:blipFill>
        <p:spPr>
          <a:xfrm>
            <a:off x="2297160" y="240120"/>
            <a:ext cx="4772880" cy="655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60520" y="113040"/>
            <a:ext cx="8221680" cy="7200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12. Повышение квалификации, профессиональная переподготовка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Google Shape;214;p35"/>
          <p:cNvPicPr/>
          <p:nvPr/>
        </p:nvPicPr>
        <p:blipFill>
          <a:blip r:embed="rId2"/>
          <a:stretch/>
        </p:blipFill>
        <p:spPr>
          <a:xfrm>
            <a:off x="2447640" y="1025280"/>
            <a:ext cx="4248000" cy="583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8654760" y="2885040"/>
            <a:ext cx="164880" cy="8902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Google Shape;220;p36"/>
          <p:cNvPicPr/>
          <p:nvPr/>
        </p:nvPicPr>
        <p:blipFill>
          <a:blip r:embed="rId2"/>
          <a:stretch/>
        </p:blipFill>
        <p:spPr>
          <a:xfrm rot="5400000">
            <a:off x="1825560" y="369360"/>
            <a:ext cx="5379840" cy="576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1849320" y="0"/>
            <a:ext cx="6970320" cy="5202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2. Участие в инновационной (экспериментальной) деятельности на уровне образовательной организации.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Google Shape;101;p15"/>
          <p:cNvPicPr/>
          <p:nvPr/>
        </p:nvPicPr>
        <p:blipFill>
          <a:blip r:embed="rId2"/>
          <a:stretch/>
        </p:blipFill>
        <p:spPr>
          <a:xfrm>
            <a:off x="2374920" y="1161720"/>
            <a:ext cx="4393800" cy="538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1208160" y="938520"/>
            <a:ext cx="6997320" cy="35683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Инновационный педагогический опыт  по теме: “Развитие сенсорных способностей детей раннего возраста через дидактические игры” опубликован на странице воспитателя Седовой М. В. на сайте: </a:t>
            </a:r>
            <a:r>
              <a:rPr lang="ru-RU" sz="2400" b="0" u="sng" strike="noStrike" spc="-1">
                <a:solidFill>
                  <a:srgbClr val="F06292"/>
                </a:solidFill>
                <a:uFillTx/>
                <a:latin typeface="Times New Roman"/>
                <a:ea typeface="Times New Roman"/>
                <a:hlinkClick r:id="rId2"/>
              </a:rPr>
              <a:t>https://leplay13.nubex.ru</a:t>
            </a:r>
            <a:r>
              <a:t/>
            </a:r>
            <a:br/>
            <a:r>
              <a:t/>
            </a:r>
            <a:br/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97960" y="390240"/>
            <a:ext cx="8221680" cy="35308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Roboto"/>
                <a:ea typeface="Roboto"/>
              </a:rPr>
              <a:t>3. Наличие публикаций, включая интернет - публикации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400" b="0" strike="noStrike" spc="-1" dirty="0">
                <a:solidFill>
                  <a:srgbClr val="FFFFFF"/>
                </a:solidFill>
                <a:latin typeface="Roboto"/>
                <a:ea typeface="Roboto"/>
              </a:rPr>
              <a:t>Муниципальный уровень: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400" b="0" strike="noStrike" spc="-1" dirty="0">
                <a:solidFill>
                  <a:srgbClr val="FFFFFF"/>
                </a:solidFill>
                <a:latin typeface="Roboto"/>
                <a:ea typeface="Roboto"/>
              </a:rPr>
              <a:t>Республиканский уровень: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400" b="0" strike="noStrike" spc="-1" dirty="0">
                <a:solidFill>
                  <a:srgbClr val="FFFFFF"/>
                </a:solidFill>
                <a:latin typeface="Roboto"/>
                <a:ea typeface="Roboto"/>
              </a:rPr>
              <a:t>Российский уровень</a:t>
            </a:r>
            <a:r>
              <a:rPr lang="ru-RU" sz="2400" b="0" strike="noStrike" spc="-1" dirty="0" smtClean="0">
                <a:solidFill>
                  <a:srgbClr val="FFFFFF"/>
                </a:solidFill>
                <a:latin typeface="Roboto"/>
                <a:ea typeface="Roboto"/>
              </a:rPr>
              <a:t>: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97960" y="2869920"/>
            <a:ext cx="8221680" cy="1118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Google Shape;117;p18"/>
          <p:cNvPicPr/>
          <p:nvPr/>
        </p:nvPicPr>
        <p:blipFill>
          <a:blip r:embed="rId2"/>
          <a:stretch/>
        </p:blipFill>
        <p:spPr>
          <a:xfrm>
            <a:off x="2395800" y="326160"/>
            <a:ext cx="4352040" cy="608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97960" y="37080"/>
            <a:ext cx="8221680" cy="4683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4. Результаты участия воспитанников в конкурсах: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Муниципальный уровень: 4</a:t>
            </a:r>
            <a:endParaRPr lang="ru-RU" sz="24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Республиканский уровень:</a:t>
            </a:r>
            <a:endParaRPr lang="ru-RU" sz="24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Российский уровень: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597960" y="2869920"/>
            <a:ext cx="8221680" cy="1118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Google Shape;128;p20"/>
          <p:cNvPicPr/>
          <p:nvPr/>
        </p:nvPicPr>
        <p:blipFill>
          <a:blip r:embed="rId2"/>
          <a:stretch/>
        </p:blipFill>
        <p:spPr>
          <a:xfrm>
            <a:off x="92880" y="734040"/>
            <a:ext cx="4047120" cy="5556600"/>
          </a:xfrm>
          <a:prstGeom prst="rect">
            <a:avLst/>
          </a:prstGeom>
          <a:ln>
            <a:noFill/>
          </a:ln>
        </p:spPr>
      </p:pic>
      <p:pic>
        <p:nvPicPr>
          <p:cNvPr id="106" name="Google Shape;129;p20"/>
          <p:cNvPicPr/>
          <p:nvPr/>
        </p:nvPicPr>
        <p:blipFill>
          <a:blip r:embed="rId3"/>
          <a:stretch/>
        </p:blipFill>
        <p:spPr>
          <a:xfrm>
            <a:off x="4641120" y="734040"/>
            <a:ext cx="4352040" cy="555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1112400" y="2819520"/>
            <a:ext cx="8221680" cy="1118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t/>
            </a:r>
            <a:br/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Google Shape;135;p21"/>
          <p:cNvPicPr/>
          <p:nvPr/>
        </p:nvPicPr>
        <p:blipFill>
          <a:blip r:embed="rId2"/>
          <a:stretch/>
        </p:blipFill>
        <p:spPr>
          <a:xfrm>
            <a:off x="71280" y="619200"/>
            <a:ext cx="4331160" cy="561888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136;p21"/>
          <p:cNvPicPr/>
          <p:nvPr/>
        </p:nvPicPr>
        <p:blipFill>
          <a:blip r:embed="rId3"/>
          <a:stretch/>
        </p:blipFill>
        <p:spPr>
          <a:xfrm>
            <a:off x="4816440" y="619200"/>
            <a:ext cx="4226760" cy="561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153</Words>
  <Application>Microsoft Office PowerPoint</Application>
  <PresentationFormat>Экран (4:3)</PresentationFormat>
  <Paragraphs>37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Министерство образования РМ                                                      Портфолио Седовой Марии Владимировны, воспитателя МБДОУ “Леплейский детский сад” , Зубово - Полянский р-н, п. Леплей </dc:title>
  <dc:subject/>
  <dc:creator/>
  <dc:description/>
  <cp:lastModifiedBy>Николай</cp:lastModifiedBy>
  <cp:revision>4</cp:revision>
  <dcterms:modified xsi:type="dcterms:W3CDTF">2023-03-11T07:21:21Z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24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